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0" r:id="rId2"/>
    <p:sldId id="301" r:id="rId3"/>
    <p:sldId id="299" r:id="rId4"/>
    <p:sldId id="282" r:id="rId5"/>
    <p:sldId id="285" r:id="rId6"/>
    <p:sldId id="259" r:id="rId7"/>
    <p:sldId id="261" r:id="rId8"/>
    <p:sldId id="289" r:id="rId9"/>
    <p:sldId id="288" r:id="rId10"/>
    <p:sldId id="286" r:id="rId11"/>
    <p:sldId id="276" r:id="rId12"/>
    <p:sldId id="291" r:id="rId13"/>
    <p:sldId id="294" r:id="rId14"/>
    <p:sldId id="287" r:id="rId15"/>
    <p:sldId id="298" r:id="rId16"/>
    <p:sldId id="272" r:id="rId17"/>
    <p:sldId id="273" r:id="rId18"/>
    <p:sldId id="277" r:id="rId19"/>
    <p:sldId id="278" r:id="rId20"/>
    <p:sldId id="264" r:id="rId21"/>
    <p:sldId id="267" r:id="rId22"/>
    <p:sldId id="263" r:id="rId23"/>
    <p:sldId id="274" r:id="rId24"/>
    <p:sldId id="257" r:id="rId25"/>
    <p:sldId id="29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73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C222631A-ED88-4211-ADCA-EAA3A8CBF5B4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3F317A4C-FECF-44A9-8D4B-66647343D1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2631A-ED88-4211-ADCA-EAA3A8CBF5B4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7A4C-FECF-44A9-8D4B-66647343D1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2631A-ED88-4211-ADCA-EAA3A8CBF5B4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7A4C-FECF-44A9-8D4B-66647343D1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2631A-ED88-4211-ADCA-EAA3A8CBF5B4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7A4C-FECF-44A9-8D4B-66647343D1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C222631A-ED88-4211-ADCA-EAA3A8CBF5B4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3F317A4C-FECF-44A9-8D4B-66647343D1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2631A-ED88-4211-ADCA-EAA3A8CBF5B4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7A4C-FECF-44A9-8D4B-66647343D1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2631A-ED88-4211-ADCA-EAA3A8CBF5B4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7A4C-FECF-44A9-8D4B-66647343D1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2631A-ED88-4211-ADCA-EAA3A8CBF5B4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7A4C-FECF-44A9-8D4B-66647343D1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2631A-ED88-4211-ADCA-EAA3A8CBF5B4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7A4C-FECF-44A9-8D4B-66647343D1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2631A-ED88-4211-ADCA-EAA3A8CBF5B4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7A4C-FECF-44A9-8D4B-66647343D1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2631A-ED88-4211-ADCA-EAA3A8CBF5B4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7A4C-FECF-44A9-8D4B-66647343D1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222631A-ED88-4211-ADCA-EAA3A8CBF5B4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F317A4C-FECF-44A9-8D4B-66647343D1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microsoft.com/office/2007/relationships/hdphoto" Target="../media/hdphoto8.wdp"/><Relationship Id="rId10" Type="http://schemas.openxmlformats.org/officeDocument/2006/relationships/image" Target="../media/image35.jpeg"/><Relationship Id="rId4" Type="http://schemas.openxmlformats.org/officeDocument/2006/relationships/image" Target="../media/image31.jpe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0.wdp"/><Relationship Id="rId7" Type="http://schemas.openxmlformats.org/officeDocument/2006/relationships/image" Target="../media/image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x - 5.50">
            <a:hlinkClick r:id="" action="ppaction://media"/>
            <a:extLst>
              <a:ext uri="{FF2B5EF4-FFF2-40B4-BE49-F238E27FC236}">
                <a16:creationId xmlns:a16="http://schemas.microsoft.com/office/drawing/2014/main" id="{922E26A6-28EB-422D-94F0-5AE8D1AA9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0905" y="5372535"/>
            <a:ext cx="487363" cy="487363"/>
          </a:xfrm>
          <a:prstGeom prst="rect">
            <a:avLst/>
          </a:prstGeom>
        </p:spPr>
      </p:pic>
      <p:pic>
        <p:nvPicPr>
          <p:cNvPr id="2" name="estonskaya-muzyka-nacional-naya-melodiya">
            <a:hlinkClick r:id="" action="ppaction://media"/>
            <a:extLst>
              <a:ext uri="{FF2B5EF4-FFF2-40B4-BE49-F238E27FC236}">
                <a16:creationId xmlns:a16="http://schemas.microsoft.com/office/drawing/2014/main" id="{F22336B3-3C92-4A8E-BBBA-4C2579E343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6336" y="4742799"/>
            <a:ext cx="487363" cy="487363"/>
          </a:xfrm>
          <a:prstGeom prst="rect">
            <a:avLst/>
          </a:prstGeom>
        </p:spPr>
      </p:pic>
      <p:pic>
        <p:nvPicPr>
          <p:cNvPr id="3" name="Picture 2" descr="View from rooftop bar Lounge24 at Radisson Blu Sky Hotel, Tallinn, Estonia.: 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" y="783207"/>
            <a:ext cx="9101244" cy="608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Maleva_logo.png"/>
          <p:cNvPicPr>
            <a:picLocks noChangeAspect="1" noChangeArrowheads="1"/>
          </p:cNvPicPr>
          <p:nvPr/>
        </p:nvPicPr>
        <p:blipFill rotWithShape="1">
          <a:blip r:embed="rId9" cstate="print"/>
          <a:srcRect t="6665" b="5150"/>
          <a:stretch/>
        </p:blipFill>
        <p:spPr bwMode="auto">
          <a:xfrm>
            <a:off x="5220072" y="5877271"/>
            <a:ext cx="3096344" cy="648073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D0B2DA-D719-4005-959C-4B7A338C196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003" t="12782" r="3721" b="14259"/>
          <a:stretch/>
        </p:blipFill>
        <p:spPr>
          <a:xfrm>
            <a:off x="499845" y="464638"/>
            <a:ext cx="3209657" cy="72507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31920A8-F3BA-4132-B13D-BC43749644CE}"/>
              </a:ext>
            </a:extLst>
          </p:cNvPr>
          <p:cNvSpPr/>
          <p:nvPr/>
        </p:nvSpPr>
        <p:spPr>
          <a:xfrm>
            <a:off x="4211960" y="647355"/>
            <a:ext cx="4476097" cy="584775"/>
          </a:xfrm>
          <a:prstGeom prst="rect">
            <a:avLst/>
          </a:prstGeom>
          <a:scene3d>
            <a:camera prst="perspectiveLef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" sz="3200" b="1" i="1" dirty="0">
                <a:solidFill>
                  <a:srgbClr val="980000"/>
                </a:solidFill>
              </a:rPr>
              <a:t>1,2,3 </a:t>
            </a:r>
            <a:r>
              <a:rPr lang="en-US" sz="3200" b="1" i="1" dirty="0">
                <a:solidFill>
                  <a:srgbClr val="980000"/>
                </a:solidFill>
              </a:rPr>
              <a:t>…</a:t>
            </a:r>
            <a:r>
              <a:rPr lang="ru" sz="3200" b="1" i="1" dirty="0">
                <a:solidFill>
                  <a:srgbClr val="980000"/>
                </a:solidFill>
              </a:rPr>
              <a:t> </a:t>
            </a:r>
            <a:r>
              <a:rPr lang="en-US" sz="3200" b="1" i="1" dirty="0">
                <a:solidFill>
                  <a:srgbClr val="980000"/>
                </a:solidFill>
              </a:rPr>
              <a:t>T</a:t>
            </a:r>
            <a:r>
              <a:rPr lang="ru" sz="3200" b="1" i="1" dirty="0">
                <a:solidFill>
                  <a:srgbClr val="980000"/>
                </a:solidFill>
              </a:rPr>
              <a:t>ime for </a:t>
            </a:r>
            <a:r>
              <a:rPr lang="en-US" sz="3200" b="1" i="1" dirty="0">
                <a:solidFill>
                  <a:srgbClr val="980000"/>
                </a:solidFill>
              </a:rPr>
              <a:t>H</a:t>
            </a:r>
            <a:r>
              <a:rPr lang="ru" sz="3200" b="1" i="1" dirty="0">
                <a:solidFill>
                  <a:srgbClr val="980000"/>
                </a:solidFill>
              </a:rPr>
              <a:t>ealth </a:t>
            </a:r>
            <a:endParaRPr lang="et-EE" sz="32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A73A219-4479-47AC-ABB8-5D5CBB97A91D}"/>
              </a:ext>
            </a:extLst>
          </p:cNvPr>
          <p:cNvSpPr/>
          <p:nvPr/>
        </p:nvSpPr>
        <p:spPr>
          <a:xfrm>
            <a:off x="1475656" y="6074793"/>
            <a:ext cx="340830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Estonia 25 – 29. 09. 2023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848E30A-3F93-4288-A539-DCDD7430255E}"/>
              </a:ext>
            </a:extLst>
          </p:cNvPr>
          <p:cNvSpPr/>
          <p:nvPr/>
        </p:nvSpPr>
        <p:spPr>
          <a:xfrm>
            <a:off x="2411760" y="3501858"/>
            <a:ext cx="320965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Healthy eating.</a:t>
            </a:r>
            <a:endParaRPr lang="et-E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25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7556698" cy="493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45A2BF1-FEA2-450D-BB11-0194A2DBC3BD}"/>
              </a:ext>
            </a:extLst>
          </p:cNvPr>
          <p:cNvSpPr/>
          <p:nvPr/>
        </p:nvSpPr>
        <p:spPr>
          <a:xfrm>
            <a:off x="539552" y="548680"/>
            <a:ext cx="8352928" cy="954107"/>
          </a:xfrm>
          <a:prstGeom prst="rect">
            <a:avLst/>
          </a:prstGeom>
          <a:scene3d>
            <a:camera prst="perspectiveBelow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Residents of Estonia drink natural mineral water called "</a:t>
            </a:r>
            <a:r>
              <a:rPr lang="en-US" sz="2800" b="1" dirty="0" err="1">
                <a:solidFill>
                  <a:srgbClr val="002060"/>
                </a:solidFill>
              </a:rPr>
              <a:t>Värska</a:t>
            </a:r>
            <a:r>
              <a:rPr lang="en-US" sz="2800" b="1" dirty="0">
                <a:solidFill>
                  <a:srgbClr val="002060"/>
                </a:solidFill>
              </a:rPr>
              <a:t>"</a:t>
            </a:r>
            <a:endParaRPr lang="et-EE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circle/>
      </p:transition>
    </mc:Choice>
    <mc:Fallback xmlns="">
      <p:transition spd="slow" advClick="0" advTm="8000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drei Tatartsuk\Desktop\dFhYGGh8lA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1"/>
            <a:ext cx="3888330" cy="566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ndrei Tatartsuk\Desktop\xwx-Q4z3tv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125" y="1265250"/>
            <a:ext cx="5255670" cy="271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ndrei Tatartsuk\Desktop\YSGTXufO95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330" y="3910552"/>
            <a:ext cx="5255670" cy="294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3528" y="5384275"/>
            <a:ext cx="6624736" cy="1196750"/>
          </a:xfrm>
          <a:prstGeom prst="rect">
            <a:avLst/>
          </a:prstGeom>
          <a:scene3d>
            <a:camera prst="perspectiveRigh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In all our shops you can get lost among cottage cheese puddings and chocolate-covered curd bars called </a:t>
            </a:r>
            <a:r>
              <a:rPr lang="en-US" sz="2000" b="1" dirty="0">
                <a:solidFill>
                  <a:srgbClr val="FF0000"/>
                </a:solidFill>
              </a:rPr>
              <a:t>"kohuke“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/>
              <a:t>as well as yoghurt and sour cream.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01BF68-499A-4F7A-9165-89F80D3338F4}"/>
              </a:ext>
            </a:extLst>
          </p:cNvPr>
          <p:cNvSpPr/>
          <p:nvPr/>
        </p:nvSpPr>
        <p:spPr>
          <a:xfrm>
            <a:off x="449030" y="377245"/>
            <a:ext cx="7147306" cy="1077218"/>
          </a:xfrm>
          <a:prstGeom prst="rect">
            <a:avLst/>
          </a:prstGeom>
          <a:scene3d>
            <a:camera prst="perspectiveBelow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/>
              <a:t>Estonia is rich in dairy products, and there is plenty to choose from. </a:t>
            </a:r>
          </a:p>
        </p:txBody>
      </p:sp>
    </p:spTree>
    <p:extLst>
      <p:ext uri="{BB962C8B-B14F-4D97-AF65-F5344CB8AC3E}">
        <p14:creationId xmlns:p14="http://schemas.microsoft.com/office/powerpoint/2010/main" val="200951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litva\litva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27584" y="1905451"/>
            <a:ext cx="3255395" cy="4577085"/>
          </a:xfrm>
          <a:prstGeom prst="rect">
            <a:avLst/>
          </a:prstGeom>
          <a:noFill/>
        </p:spPr>
      </p:pic>
      <p:pic>
        <p:nvPicPr>
          <p:cNvPr id="8" name="Picture 2" descr="C:\Users\User\Desktop\litva\litva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74641" y="2420888"/>
            <a:ext cx="4041775" cy="3402197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99C4927-6118-4611-901F-9EA59E16759F}"/>
              </a:ext>
            </a:extLst>
          </p:cNvPr>
          <p:cNvSpPr/>
          <p:nvPr/>
        </p:nvSpPr>
        <p:spPr>
          <a:xfrm>
            <a:off x="395536" y="548680"/>
            <a:ext cx="8507175" cy="1200329"/>
          </a:xfrm>
          <a:prstGeom prst="rect">
            <a:avLst/>
          </a:prstGeom>
          <a:scene3d>
            <a:camera prst="perspectiveBelow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Here are some public advertisements of healthy eating in Estonia</a:t>
            </a:r>
            <a:endParaRPr lang="et-EE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6571" y="798340"/>
            <a:ext cx="3361172" cy="1298608"/>
          </a:xfrm>
          <a:scene3d>
            <a:camera prst="perspectiveRigh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Our students have studied the topic `Healthy Food`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\Desktop\litva\litva12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275"/>
          <a:stretch/>
        </p:blipFill>
        <p:spPr bwMode="auto">
          <a:xfrm>
            <a:off x="3574353" y="2313461"/>
            <a:ext cx="2406376" cy="2197936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</p:pic>
      <p:pic>
        <p:nvPicPr>
          <p:cNvPr id="1027" name="Picture 3" descr="C:\Users\User\Desktop\litva\Litva11.jpg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945"/>
          <a:stretch/>
        </p:blipFill>
        <p:spPr bwMode="auto">
          <a:xfrm>
            <a:off x="47330" y="487666"/>
            <a:ext cx="3744416" cy="2304256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</p:pic>
      <p:pic>
        <p:nvPicPr>
          <p:cNvPr id="5" name="Picture 2" descr="C:\Users\User\Desktop\litva\17887007_120332000146611745_828093685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44004" y="4032629"/>
            <a:ext cx="3512920" cy="275378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</p:pic>
      <p:pic>
        <p:nvPicPr>
          <p:cNvPr id="8" name="Picture 3" descr="C:\Users\User\Desktop\litva\litva15.jpg">
            <a:extLst>
              <a:ext uri="{FF2B5EF4-FFF2-40B4-BE49-F238E27FC236}">
                <a16:creationId xmlns:a16="http://schemas.microsoft.com/office/drawing/2014/main" id="{63C44EA7-91F9-436A-A243-1D5B0ABD3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9898" y="512216"/>
            <a:ext cx="2450439" cy="275378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</p:pic>
      <p:pic>
        <p:nvPicPr>
          <p:cNvPr id="6" name="Picture 2" descr="C:\Users\User\Desktop\litva\litva13.jpg">
            <a:extLst>
              <a:ext uri="{FF2B5EF4-FFF2-40B4-BE49-F238E27FC236}">
                <a16:creationId xmlns:a16="http://schemas.microsoft.com/office/drawing/2014/main" id="{A4856905-961B-4862-806E-25B9D010B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97964" y="4653136"/>
            <a:ext cx="2778679" cy="2084009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</p:pic>
      <p:pic>
        <p:nvPicPr>
          <p:cNvPr id="7" name="Picture 4" descr="C:\Users\User\Desktop\litva\litva16.jpg">
            <a:extLst>
              <a:ext uri="{FF2B5EF4-FFF2-40B4-BE49-F238E27FC236}">
                <a16:creationId xmlns:a16="http://schemas.microsoft.com/office/drawing/2014/main" id="{46A9C7F2-830B-4FE7-83A1-B6B581099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2418" y="3399019"/>
            <a:ext cx="2354627" cy="297131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722" y="476672"/>
            <a:ext cx="8775749" cy="1384995"/>
          </a:xfrm>
          <a:prstGeom prst="rect">
            <a:avLst/>
          </a:prstGeom>
          <a:scene3d>
            <a:camera prst="perspectiveBelow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Our breakfast set</a:t>
            </a:r>
            <a:r>
              <a:rPr lang="en-US" sz="2800" b="1" dirty="0"/>
              <a:t> consists of different cereals, oatmeal with toast, fruit salads, muesli, yoghurt, sandwiches, milk or tea</a:t>
            </a:r>
            <a:r>
              <a:rPr lang="en-US" sz="2800" dirty="0"/>
              <a:t>.</a:t>
            </a:r>
          </a:p>
        </p:txBody>
      </p:sp>
      <p:pic>
        <p:nvPicPr>
          <p:cNvPr id="7" name="Picture 2" descr="Картинки по запросу at different farms across Estonia, 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1155" r="5124" b="7184"/>
          <a:stretch/>
        </p:blipFill>
        <p:spPr bwMode="auto">
          <a:xfrm>
            <a:off x="4139952" y="4490162"/>
            <a:ext cx="3672408" cy="2211009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Картинки по запросу have cereal or oatmeal with toast and mil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r="2985"/>
          <a:stretch/>
        </p:blipFill>
        <p:spPr bwMode="auto">
          <a:xfrm>
            <a:off x="4716016" y="1953733"/>
            <a:ext cx="3840572" cy="2444363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Картинки по запросу have cereal or oatmeal with toast and mil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3217540" cy="4359767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4000">
        <p:circle/>
      </p:transition>
    </mc:Choice>
    <mc:Fallback xmlns="">
      <p:transition spd="slow" advClick="0" advTm="14000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M ILK SOUP WITH HERR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5" y="17999"/>
            <a:ext cx="9160633" cy="684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86682" y="282653"/>
            <a:ext cx="5112568" cy="1599574"/>
          </a:xfrm>
          <a:prstGeom prst="rect">
            <a:avLst/>
          </a:prstGeom>
          <a:scene3d>
            <a:camera prst="perspectiveBelow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A80000"/>
                </a:solidFill>
              </a:rPr>
              <a:t>People of Estonia like to prepare healthy traditional dishes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001652"/>
            <a:ext cx="1984457" cy="255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966" y="4430669"/>
            <a:ext cx="3439901" cy="233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761" y="4663436"/>
            <a:ext cx="2890080" cy="192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841" y="1912312"/>
            <a:ext cx="3375598" cy="247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6" y="3277644"/>
            <a:ext cx="2340656" cy="348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79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9816"/>
            <a:ext cx="9144000" cy="630560"/>
          </a:xfrm>
          <a:scene3d>
            <a:camera prst="perspectiveBelow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Mulgikapsad</a:t>
            </a:r>
            <a:r>
              <a:rPr lang="en-US" sz="3600" b="1" dirty="0">
                <a:solidFill>
                  <a:srgbClr val="002060"/>
                </a:solidFill>
              </a:rPr>
              <a:t> is a </a:t>
            </a:r>
            <a:r>
              <a:rPr lang="en-US" b="1" dirty="0">
                <a:solidFill>
                  <a:srgbClr val="002060"/>
                </a:solidFill>
              </a:rPr>
              <a:t>traditional dish of Estonia </a:t>
            </a:r>
          </a:p>
        </p:txBody>
      </p:sp>
      <p:pic>
        <p:nvPicPr>
          <p:cNvPr id="1027" name="Picture 3" descr="C:\Users\Andrei Tatartsuk\Desktop\18109503_1348674745170832_32993218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711" y="1362973"/>
            <a:ext cx="5524500" cy="5184576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96" y="4269917"/>
            <a:ext cx="1967745" cy="224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352CC69-C5DB-49C5-97F8-3D9D8C2AA056}"/>
              </a:ext>
            </a:extLst>
          </p:cNvPr>
          <p:cNvSpPr/>
          <p:nvPr/>
        </p:nvSpPr>
        <p:spPr>
          <a:xfrm>
            <a:off x="251520" y="1988840"/>
            <a:ext cx="3816425" cy="1815882"/>
          </a:xfrm>
          <a:prstGeom prst="rect">
            <a:avLst/>
          </a:prstGeom>
          <a:scene3d>
            <a:camera prst="perspectiveRigh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/>
              <a:t>It is cooked with pork and barley. It looks unappetizing, but it is very tasty.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7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drei Tatartsuk\Desktop\18109853_1348674888504151_534370164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85233"/>
            <a:ext cx="5394176" cy="400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3608" y="404664"/>
            <a:ext cx="8790392" cy="1321171"/>
          </a:xfrm>
          <a:prstGeom prst="rect">
            <a:avLst/>
          </a:prstGeom>
          <a:scene3d>
            <a:camera prst="perspectiveBelow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</a:rPr>
              <a:t>Rosolje</a:t>
            </a:r>
            <a:r>
              <a:rPr lang="en-US" sz="3200" b="1" dirty="0"/>
              <a:t> is a potato-beet salad, without which no festive table can do in Estonia.</a:t>
            </a:r>
          </a:p>
        </p:txBody>
      </p:sp>
      <p:pic>
        <p:nvPicPr>
          <p:cNvPr id="2051" name="Picture 3" descr="C:\Users\Andrei Tatartsuk\Desktop\c0b12cf2014fd8c9331b76d1fc173e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2" y="1725835"/>
            <a:ext cx="344592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E528C6-3E83-4125-A32A-697CD4FD4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2740" y="4342449"/>
            <a:ext cx="2352951" cy="254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0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-6085"/>
            <a:ext cx="5148064" cy="686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7" b="3713"/>
          <a:stretch/>
        </p:blipFill>
        <p:spPr bwMode="auto">
          <a:xfrm>
            <a:off x="22681" y="4671227"/>
            <a:ext cx="3973256" cy="207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4233" y="3619643"/>
            <a:ext cx="3666980" cy="706342"/>
          </a:xfrm>
          <a:prstGeom prst="rect">
            <a:avLst/>
          </a:prstGeom>
          <a:scene3d>
            <a:camera prst="perspectiveRigh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Many people go to a local store after work and buy soups in jars.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11960" y="5271479"/>
            <a:ext cx="4320480" cy="8778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This soup is easy to cook. First you open the jar, put the ingredients in water, let it boil and the soup is ready</a:t>
            </a:r>
            <a:r>
              <a:rPr lang="ru-RU" b="1" dirty="0"/>
              <a:t>!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1096" y="421494"/>
            <a:ext cx="3816425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Soups</a:t>
            </a:r>
            <a:r>
              <a:rPr lang="en-US" sz="2400" b="1" dirty="0"/>
              <a:t> make up the main part in the diet of every person living in Estonia. </a:t>
            </a:r>
            <a:endParaRPr lang="ru-RU" sz="2400" b="1" dirty="0"/>
          </a:p>
        </p:txBody>
      </p:sp>
      <p:pic>
        <p:nvPicPr>
          <p:cNvPr id="11" name="Picture 3" descr="C:\Users\Andrei Tatartsuk\Desktop\DSCN17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77" y="1846616"/>
            <a:ext cx="2016224" cy="155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/>
          <a:stretch/>
        </p:blipFill>
        <p:spPr bwMode="auto">
          <a:xfrm>
            <a:off x="109309" y="1772816"/>
            <a:ext cx="4473384" cy="323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782" y="3476667"/>
            <a:ext cx="4735596" cy="323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3466" y="527220"/>
            <a:ext cx="8477068" cy="1296144"/>
          </a:xfrm>
          <a:prstGeom prst="rect">
            <a:avLst/>
          </a:prstGeom>
          <a:scene3d>
            <a:camera prst="perspectiveBelow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If we talk about Estonian lunch, the answer is simple – soup, soup and soup. One of the most popular soups in Estonia is </a:t>
            </a:r>
            <a:r>
              <a:rPr lang="en-US" sz="2400" b="1" dirty="0" err="1"/>
              <a:t>Solyanka</a:t>
            </a:r>
            <a:r>
              <a:rPr lang="en-US" sz="2400" b="1" dirty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26198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2000">
        <p:circle/>
      </p:transition>
    </mc:Choice>
    <mc:Fallback xmlns="">
      <p:transition spd="slow" advClick="0" advTm="12000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057" y="1702907"/>
            <a:ext cx="1647866" cy="211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434" y="1340768"/>
            <a:ext cx="3646934" cy="247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7" y="1539280"/>
            <a:ext cx="3528641" cy="234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985667"/>
            <a:ext cx="3734544" cy="274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135" y="3356559"/>
            <a:ext cx="2340656" cy="348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95536" y="548680"/>
            <a:ext cx="822960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</a:rPr>
              <a:t>H</a:t>
            </a:r>
            <a:r>
              <a:rPr lang="et-EE" sz="4000" b="1" dirty="0">
                <a:solidFill>
                  <a:srgbClr val="002060"/>
                </a:solidFill>
              </a:rPr>
              <a:t>ealthy diet</a:t>
            </a:r>
            <a:r>
              <a:rPr lang="en-US" sz="4000" b="1" dirty="0">
                <a:solidFill>
                  <a:srgbClr val="002060"/>
                </a:solidFill>
              </a:rPr>
              <a:t> in Estonian style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37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0095"/>
            <a:ext cx="9144000" cy="609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314400"/>
          </a:xfrm>
        </p:spPr>
        <p:txBody>
          <a:bodyPr>
            <a:normAutofit/>
          </a:bodyPr>
          <a:lstStyle/>
          <a:p>
            <a:br>
              <a:rPr lang="ru-RU" dirty="0"/>
            </a:b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188640"/>
            <a:ext cx="7596336" cy="1512168"/>
          </a:xfrm>
          <a:prstGeom prst="rect">
            <a:avLst/>
          </a:prstGeom>
          <a:scene3d>
            <a:camera prst="perspectiveBelow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  <a:p>
            <a:pPr algn="ctr"/>
            <a:r>
              <a:rPr lang="en-US" sz="2400" b="1" dirty="0"/>
              <a:t>A unique type of Estonian soup is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leivasupp</a:t>
            </a:r>
            <a:r>
              <a:rPr lang="en-US" sz="2400" b="1" dirty="0"/>
              <a:t>, a kind of sweet soup that is made from black bread and apples, and is usually served with sour cream or whipped cream, often seasoned with cinnamon. </a:t>
            </a: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9174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66328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Estonian super food</a:t>
            </a:r>
          </a:p>
        </p:txBody>
      </p:sp>
      <p:sp>
        <p:nvSpPr>
          <p:cNvPr id="5" name="Oval 4"/>
          <p:cNvSpPr/>
          <p:nvPr/>
        </p:nvSpPr>
        <p:spPr>
          <a:xfrm>
            <a:off x="2915816" y="3140968"/>
            <a:ext cx="2952328" cy="115212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SUPERFOOD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499992" y="2348880"/>
            <a:ext cx="720080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60032" y="1916832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cranberry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8184" y="2788187"/>
            <a:ext cx="251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herbal tea</a:t>
            </a:r>
          </a:p>
        </p:txBody>
      </p:sp>
      <p:cxnSp>
        <p:nvCxnSpPr>
          <p:cNvPr id="11" name="Straight Arrow Connector 10"/>
          <p:cNvCxnSpPr>
            <a:stCxn id="5" idx="7"/>
          </p:cNvCxnSpPr>
          <p:nvPr/>
        </p:nvCxnSpPr>
        <p:spPr>
          <a:xfrm flipV="1">
            <a:off x="5435786" y="3179745"/>
            <a:ext cx="864406" cy="1299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73422" y="4488255"/>
            <a:ext cx="2509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blueberries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364089" y="4173061"/>
            <a:ext cx="504055" cy="3336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098" name="Picture 2" descr="C:\Users\Andrei Tatartsuk\Desktop\imagesC83MNRW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496" y="104062"/>
            <a:ext cx="3096344" cy="189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ndrei Tatartsuk\Desktop\imagesYBK20EW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858" y="4977230"/>
            <a:ext cx="2288763" cy="184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419872" y="483762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kefir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779912" y="4360250"/>
            <a:ext cx="216024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100" name="Picture 4" descr="C:\Users\Andrei Tatartsuk\Desktop\images0XJ5HSH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80" y="4855262"/>
            <a:ext cx="1476164" cy="197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67545" y="3573016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chanterelle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311177" y="3717032"/>
            <a:ext cx="532631" cy="40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290214" y="2607295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honey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2411760" y="2996952"/>
            <a:ext cx="648072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102" name="Picture 6" descr="C:\Users\Andrei Tatartsuk\Desktop\imagesDR3Y9CR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6" y="1400856"/>
            <a:ext cx="2116274" cy="126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ndrei Tatartsuk\Desktop\images75RQQL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284" y="3324947"/>
            <a:ext cx="1952216" cy="128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hanterelle – Identification, Distribution, Edibility, Ecology, Sustainable  Harvesting, Cooking, Processing, Recipes – Galloway Wild Foods">
            <a:extLst>
              <a:ext uri="{FF2B5EF4-FFF2-40B4-BE49-F238E27FC236}">
                <a16:creationId xmlns:a16="http://schemas.microsoft.com/office/drawing/2014/main" id="{D2160F39-807C-42E4-A313-60C58103B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20" y="4488255"/>
            <a:ext cx="2144727" cy="191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77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2000">
        <p:circle/>
      </p:transition>
    </mc:Choice>
    <mc:Fallback xmlns="">
      <p:transition spd="slow" advClick="0" advTm="12000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ndrei Tatartsuk\Desktop\хлеб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" y="1124745"/>
            <a:ext cx="9144000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332656"/>
            <a:ext cx="9144000" cy="936104"/>
          </a:xfrm>
          <a:prstGeom prst="rect">
            <a:avLst/>
          </a:prstGeom>
          <a:scene3d>
            <a:camera prst="perspectiveBelow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Bread</a:t>
            </a:r>
            <a:r>
              <a:rPr lang="en-US" sz="3200" b="1" dirty="0"/>
              <a:t> has at least three different names in Estonian – that's how serious we take it. 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520" y="2545191"/>
            <a:ext cx="3312368" cy="4104457"/>
          </a:xfrm>
          <a:prstGeom prst="rect">
            <a:avLst/>
          </a:prstGeom>
          <a:scene3d>
            <a:camera prst="perspectiveRigh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</a:rPr>
              <a:t>Black rye bread </a:t>
            </a:r>
            <a:r>
              <a:rPr lang="en-US" sz="2800" b="1" dirty="0"/>
              <a:t>is part of almost all dishes in Estonia.</a:t>
            </a:r>
          </a:p>
          <a:p>
            <a:endParaRPr lang="en-US" sz="2800" b="1" dirty="0"/>
          </a:p>
          <a:p>
            <a:r>
              <a:rPr lang="en-US" sz="2800" b="1" dirty="0"/>
              <a:t>Instead of wishing "bon appetite", Estonians say </a:t>
            </a:r>
            <a:r>
              <a:rPr lang="en-US" sz="2800" b="1" dirty="0">
                <a:solidFill>
                  <a:srgbClr val="FF0000"/>
                </a:solidFill>
              </a:rPr>
              <a:t>jätku leiba</a:t>
            </a:r>
            <a:r>
              <a:rPr lang="en-US" sz="2800" b="1" dirty="0"/>
              <a:t> ("may your bread last"). </a:t>
            </a:r>
          </a:p>
        </p:txBody>
      </p:sp>
    </p:spTree>
    <p:extLst>
      <p:ext uri="{BB962C8B-B14F-4D97-AF65-F5344CB8AC3E}">
        <p14:creationId xmlns:p14="http://schemas.microsoft.com/office/powerpoint/2010/main" val="63774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drei Tatartsuk\Desktop\Living_posuda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84" y="1556792"/>
            <a:ext cx="3338737" cy="476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62744" y="5229200"/>
            <a:ext cx="4939315" cy="7334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functionality, simplicity, elegance</a:t>
            </a:r>
          </a:p>
        </p:txBody>
      </p:sp>
      <p:pic>
        <p:nvPicPr>
          <p:cNvPr id="1027" name="Picture 3" descr="C:\Users\Andrei Tatartsuk\Desktop\15122113165737fd87426243c19d0c619234520b92f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993" y="2204864"/>
            <a:ext cx="4680520" cy="268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7B21C82-AE06-455C-9E46-A467EFA502CE}"/>
              </a:ext>
            </a:extLst>
          </p:cNvPr>
          <p:cNvSpPr/>
          <p:nvPr/>
        </p:nvSpPr>
        <p:spPr>
          <a:xfrm>
            <a:off x="251520" y="404664"/>
            <a:ext cx="8703091" cy="830997"/>
          </a:xfrm>
          <a:prstGeom prst="rect">
            <a:avLst/>
          </a:prstGeom>
          <a:scene3d>
            <a:camera prst="perspectiveBelow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Style and table manners are important for healthy eating in Estonia. Setting the table we follow the minimalist style.</a:t>
            </a:r>
            <a:endParaRPr lang="et-EE" sz="2400" dirty="0"/>
          </a:p>
        </p:txBody>
      </p:sp>
    </p:spTree>
    <p:extLst>
      <p:ext uri="{BB962C8B-B14F-4D97-AF65-F5344CB8AC3E}">
        <p14:creationId xmlns:p14="http://schemas.microsoft.com/office/powerpoint/2010/main" val="128139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2000">
        <p:circle/>
      </p:transition>
    </mc:Choice>
    <mc:Fallback xmlns="">
      <p:transition spd="slow" advClick="0" advTm="12000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512" y="242504"/>
            <a:ext cx="8234409" cy="88224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Some common Table Manners in Estonia</a:t>
            </a:r>
          </a:p>
        </p:txBody>
      </p:sp>
      <p:sp>
        <p:nvSpPr>
          <p:cNvPr id="4" name="Rectangle 3"/>
          <p:cNvSpPr/>
          <p:nvPr/>
        </p:nvSpPr>
        <p:spPr>
          <a:xfrm>
            <a:off x="472608" y="1350380"/>
            <a:ext cx="6979712" cy="581846"/>
          </a:xfrm>
          <a:prstGeom prst="rect">
            <a:avLst/>
          </a:prstGeom>
          <a:scene3d>
            <a:camera prst="perspectiveRigh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Table manners in Estonia are relatively formal.</a:t>
            </a:r>
          </a:p>
        </p:txBody>
      </p:sp>
      <p:sp>
        <p:nvSpPr>
          <p:cNvPr id="5" name="Rectangle 4"/>
          <p:cNvSpPr/>
          <p:nvPr/>
        </p:nvSpPr>
        <p:spPr>
          <a:xfrm>
            <a:off x="1115616" y="2113077"/>
            <a:ext cx="7499493" cy="648072"/>
          </a:xfrm>
          <a:prstGeom prst="rect">
            <a:avLst/>
          </a:prstGeom>
          <a:scene3d>
            <a:camera prst="perspectiveLef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Remain standing until you are invited to sit down.</a:t>
            </a:r>
          </a:p>
        </p:txBody>
      </p:sp>
      <p:sp>
        <p:nvSpPr>
          <p:cNvPr id="7" name="Rectangle 6"/>
          <p:cNvSpPr/>
          <p:nvPr/>
        </p:nvSpPr>
        <p:spPr>
          <a:xfrm>
            <a:off x="449020" y="2970560"/>
            <a:ext cx="7075308" cy="818480"/>
          </a:xfrm>
          <a:prstGeom prst="rect">
            <a:avLst/>
          </a:prstGeom>
          <a:scene3d>
            <a:camera prst="perspectiveRigh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/>
          </a:p>
          <a:p>
            <a:r>
              <a:rPr lang="en-US" sz="2800" dirty="0"/>
              <a:t>Do not start eating until the hostess starts or someone says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“Head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!"</a:t>
            </a:r>
            <a:r>
              <a:rPr lang="en-US" sz="2800" dirty="0"/>
              <a:t> (“Bon </a:t>
            </a:r>
            <a:r>
              <a:rPr lang="en-US" sz="2800" dirty="0" err="1"/>
              <a:t>appetit</a:t>
            </a:r>
            <a:r>
              <a:rPr lang="en-US" sz="2800" dirty="0"/>
              <a:t>").</a:t>
            </a:r>
          </a:p>
          <a:p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2483768" y="3991618"/>
            <a:ext cx="6343677" cy="576064"/>
          </a:xfrm>
          <a:prstGeom prst="rect">
            <a:avLst/>
          </a:prstGeom>
          <a:scene3d>
            <a:camera prst="perspectiveLef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/>
          </a:p>
          <a:p>
            <a:r>
              <a:rPr lang="en-US" sz="3200" dirty="0"/>
              <a:t>Don`t put your elbows on the table.</a:t>
            </a:r>
          </a:p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466512" y="4727056"/>
            <a:ext cx="5547415" cy="1178520"/>
          </a:xfrm>
          <a:prstGeom prst="rect">
            <a:avLst/>
          </a:prstGeom>
          <a:scene3d>
            <a:camera prst="perspectiveRigh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Make a compliment to the hostess for the prepared dish.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15866" y="5960474"/>
            <a:ext cx="6571253" cy="476672"/>
          </a:xfrm>
          <a:prstGeom prst="rect">
            <a:avLst/>
          </a:prstGeom>
          <a:scene3d>
            <a:camera prst="perspectiveLef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Try to finish everything on your plate.</a:t>
            </a:r>
          </a:p>
        </p:txBody>
      </p:sp>
    </p:spTree>
    <p:extLst>
      <p:ext uri="{BB962C8B-B14F-4D97-AF65-F5344CB8AC3E}">
        <p14:creationId xmlns:p14="http://schemas.microsoft.com/office/powerpoint/2010/main" val="400940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5780" y="1058635"/>
            <a:ext cx="48965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A8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love healthy food of Estonia!</a:t>
            </a:r>
            <a:endParaRPr lang="ru-RU" sz="6000" b="1" dirty="0">
              <a:solidFill>
                <a:srgbClr val="A8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3728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99392"/>
            <a:ext cx="2123728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293191"/>
            <a:ext cx="4896544" cy="257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5877272"/>
            <a:ext cx="9156024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A8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attention!</a:t>
            </a:r>
            <a:endParaRPr lang="ru-RU" sz="4000" b="1" dirty="0">
              <a:solidFill>
                <a:srgbClr val="A8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500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71130" y="1484784"/>
            <a:ext cx="8672870" cy="343722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Grow yourself or gather in the forest;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Eat organic food;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Vegetables and fruits.  Vegetables and fruits once again! Eat 5 fruits or 5 vegetables every day;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Prepare traditional dishes;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Eat local foods;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Follow table manners;</a:t>
            </a:r>
            <a:endParaRPr lang="ru-RU" sz="2800" dirty="0"/>
          </a:p>
          <a:p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6" y="620688"/>
            <a:ext cx="9144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Here are some Golden Rules of Nutrition in Estonia:  </a:t>
            </a:r>
          </a:p>
        </p:txBody>
      </p:sp>
      <p:pic>
        <p:nvPicPr>
          <p:cNvPr id="6" name="Picture 2" descr="C:\Users\User\Desktop\litva\litva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99992" y="3501008"/>
            <a:ext cx="4104456" cy="3110136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43417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2000">
        <p:circle/>
      </p:transition>
    </mc:Choice>
    <mc:Fallback xmlns="">
      <p:transition spd="slow" advClick="0" advTm="12000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233" y="620688"/>
            <a:ext cx="8373616" cy="70256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Grow yourself or gather in the forest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9552" y="1556792"/>
            <a:ext cx="8352928" cy="3240360"/>
          </a:xfrm>
        </p:spPr>
        <p:txBody>
          <a:bodyPr>
            <a:normAutofit/>
          </a:bodyPr>
          <a:lstStyle/>
          <a:p>
            <a:r>
              <a:rPr lang="ru-RU" dirty="0"/>
              <a:t>Estonians like to know where their food comes from</a:t>
            </a:r>
            <a:r>
              <a:rPr lang="en-US" dirty="0"/>
              <a:t>, and we have strong connection with nature.  Many families get together and spend their time in the local forests picking berries, mushrooms and herbs. M</a:t>
            </a:r>
            <a:r>
              <a:rPr lang="ru-RU" dirty="0"/>
              <a:t>any</a:t>
            </a:r>
            <a:r>
              <a:rPr lang="en-US" dirty="0"/>
              <a:t> people spend their free time growing vegetables and fruits themselves.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106"/>
          <a:stretch/>
        </p:blipFill>
        <p:spPr bwMode="auto">
          <a:xfrm>
            <a:off x="581905" y="4015531"/>
            <a:ext cx="4144455" cy="208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gather in the fore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360" y="3963700"/>
            <a:ext cx="3889974" cy="2191535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litva\litv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069333" cy="558924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1560" y="5052685"/>
            <a:ext cx="8756641" cy="1450390"/>
          </a:xfrm>
          <a:scene3d>
            <a:camera prst="perspectiveRigh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dirty="0"/>
              <a:t>Estonians love to pickle something. </a:t>
            </a:r>
          </a:p>
          <a:p>
            <a:r>
              <a:rPr lang="en-US" sz="2800" dirty="0"/>
              <a:t>We like to preserve our harvest for winter storage. You can buy pickled vegetables in all our supermarkets.</a:t>
            </a:r>
          </a:p>
          <a:p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65956" y="260648"/>
            <a:ext cx="5247847" cy="830997"/>
          </a:xfrm>
          <a:prstGeom prst="rect">
            <a:avLst/>
          </a:prstGeom>
          <a:scene3d>
            <a:camera prst="perspectiveBelow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Eat Organic Food</a:t>
            </a:r>
            <a:endParaRPr lang="ru-RU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2000">
        <p:circle/>
      </p:transition>
    </mc:Choice>
    <mc:Fallback xmlns="">
      <p:transition spd="slow" advClick="0" advTm="12000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konj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192" y="2852936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farm in eston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57" y="2489999"/>
            <a:ext cx="5495925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31E894C-48CB-43A2-92FC-73398D779DF8}"/>
              </a:ext>
            </a:extLst>
          </p:cNvPr>
          <p:cNvSpPr/>
          <p:nvPr/>
        </p:nvSpPr>
        <p:spPr>
          <a:xfrm>
            <a:off x="467544" y="692696"/>
            <a:ext cx="8208912" cy="1384995"/>
          </a:xfrm>
          <a:prstGeom prst="rect">
            <a:avLst/>
          </a:prstGeom>
          <a:scene3d>
            <a:camera prst="perspectiveBelow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/>
              <a:t>You can taste or buy organic products at different farms all over Estonia, for example, at the </a:t>
            </a:r>
            <a:r>
              <a:rPr lang="en-US" sz="2800" b="1" dirty="0" err="1"/>
              <a:t>Konju</a:t>
            </a:r>
            <a:r>
              <a:rPr lang="en-US" sz="2800" b="1" dirty="0"/>
              <a:t> farm, which is next to our living place. </a:t>
            </a:r>
          </a:p>
        </p:txBody>
      </p:sp>
    </p:spTree>
    <p:extLst>
      <p:ext uri="{BB962C8B-B14F-4D97-AF65-F5344CB8AC3E}">
        <p14:creationId xmlns:p14="http://schemas.microsoft.com/office/powerpoint/2010/main" val="373025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Without E additiv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026" y="2348880"/>
            <a:ext cx="4105024" cy="274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98" y="1521983"/>
            <a:ext cx="2008429" cy="330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Andrei Tatartsuk\Desktop\4P5MuNhkIk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550" y="1569800"/>
            <a:ext cx="2304256" cy="320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43608" y="4941168"/>
            <a:ext cx="7488832" cy="1569660"/>
          </a:xfrm>
          <a:prstGeom prst="rect">
            <a:avLst/>
          </a:prstGeom>
          <a:scene3d>
            <a:camera prst="perspectiveRigh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/>
              <a:t>Many people in Estonia </a:t>
            </a:r>
            <a:r>
              <a:rPr lang="en-US" sz="2400" b="1" dirty="0">
                <a:solidFill>
                  <a:srgbClr val="C00000"/>
                </a:solidFill>
              </a:rPr>
              <a:t>read labels </a:t>
            </a:r>
            <a:r>
              <a:rPr lang="en-US" sz="2400" b="1" dirty="0"/>
              <a:t>on products to check </a:t>
            </a:r>
            <a:r>
              <a:rPr lang="en-US" sz="2400" b="1" dirty="0">
                <a:solidFill>
                  <a:srgbClr val="C00000"/>
                </a:solidFill>
              </a:rPr>
              <a:t>the purity of foods</a:t>
            </a:r>
            <a:r>
              <a:rPr lang="en-US" sz="2400" b="1" dirty="0"/>
              <a:t>.  The </a:t>
            </a:r>
            <a:r>
              <a:rPr lang="en-US" sz="2400" b="1" dirty="0">
                <a:solidFill>
                  <a:srgbClr val="C00000"/>
                </a:solidFill>
              </a:rPr>
              <a:t>Green Key label </a:t>
            </a:r>
            <a:r>
              <a:rPr lang="en-US" sz="2400" b="1" dirty="0"/>
              <a:t>on the products indicates that they have been produced in association with organic producers.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C04133E-DA58-4915-AE50-E160E90187AF}"/>
              </a:ext>
            </a:extLst>
          </p:cNvPr>
          <p:cNvSpPr/>
          <p:nvPr/>
        </p:nvSpPr>
        <p:spPr>
          <a:xfrm>
            <a:off x="1619672" y="472374"/>
            <a:ext cx="50014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Without E-numbers</a:t>
            </a:r>
            <a:endParaRPr lang="et-EE" sz="4000" dirty="0"/>
          </a:p>
        </p:txBody>
      </p:sp>
    </p:spTree>
    <p:extLst>
      <p:ext uri="{BB962C8B-B14F-4D97-AF65-F5344CB8AC3E}">
        <p14:creationId xmlns:p14="http://schemas.microsoft.com/office/powerpoint/2010/main" val="34946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litva\unna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4536504" cy="3168352"/>
          </a:xfrm>
          <a:prstGeom prst="rect">
            <a:avLst/>
          </a:prstGeom>
          <a:noFill/>
        </p:spPr>
      </p:pic>
      <p:pic>
        <p:nvPicPr>
          <p:cNvPr id="2051" name="Picture 3" descr="C:\Users\User\Desktop\litva\unname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9464" y="2852936"/>
            <a:ext cx="4824536" cy="3861048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EA329DC-75AB-4600-A2AB-38E8D1026CD8}"/>
              </a:ext>
            </a:extLst>
          </p:cNvPr>
          <p:cNvSpPr/>
          <p:nvPr/>
        </p:nvSpPr>
        <p:spPr>
          <a:xfrm>
            <a:off x="467544" y="404664"/>
            <a:ext cx="8280920" cy="954107"/>
          </a:xfrm>
          <a:prstGeom prst="rect">
            <a:avLst/>
          </a:prstGeom>
          <a:scene3d>
            <a:camera prst="perspectiveBelow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We have studied the influence of E-numbers and found out the most dangerous of them.</a:t>
            </a:r>
            <a:endParaRPr lang="et-EE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circle/>
      </p:transition>
    </mc:Choice>
    <mc:Fallback xmlns="">
      <p:transition spd="slow" advClick="0" advTm="8000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litva\18136295_644628965727696_133138539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700808"/>
            <a:ext cx="4104456" cy="4608512"/>
          </a:xfrm>
          <a:prstGeom prst="rect">
            <a:avLst/>
          </a:prstGeom>
          <a:noFill/>
        </p:spPr>
      </p:pic>
      <p:pic>
        <p:nvPicPr>
          <p:cNvPr id="3075" name="Picture 3" descr="C:\Users\User\Desktop\litva\18142773_644628969061029_481283795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4248472" cy="4701208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3B07BC0-2B61-4698-ADC9-AC1B1D8FE816}"/>
              </a:ext>
            </a:extLst>
          </p:cNvPr>
          <p:cNvSpPr/>
          <p:nvPr/>
        </p:nvSpPr>
        <p:spPr>
          <a:xfrm>
            <a:off x="441887" y="404664"/>
            <a:ext cx="8424936" cy="1077218"/>
          </a:xfrm>
          <a:prstGeom prst="rect">
            <a:avLst/>
          </a:prstGeom>
          <a:scene3d>
            <a:camera prst="perspectiveBelow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You can cook very healthy sweets without E-numbers</a:t>
            </a:r>
            <a:endParaRPr lang="et-EE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1691</TotalTime>
  <Words>698</Words>
  <Application>Microsoft Office PowerPoint</Application>
  <PresentationFormat>Экран (4:3)</PresentationFormat>
  <Paragraphs>63</Paragraphs>
  <Slides>25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Bookman Old Style</vt:lpstr>
      <vt:lpstr>Calibri</vt:lpstr>
      <vt:lpstr>Cambria</vt:lpstr>
      <vt:lpstr>Gill Sans MT</vt:lpstr>
      <vt:lpstr>Times New Roman</vt:lpstr>
      <vt:lpstr>Wingdings</vt:lpstr>
      <vt:lpstr>Wingdings 3</vt:lpstr>
      <vt:lpstr>Origin</vt:lpstr>
      <vt:lpstr>Презентация PowerPoint</vt:lpstr>
      <vt:lpstr>Презентация PowerPoint</vt:lpstr>
      <vt:lpstr>Презентация PowerPoint</vt:lpstr>
      <vt:lpstr>Grow yourself or gather in the forest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Our students have studied the topic `Healthy Food`</vt:lpstr>
      <vt:lpstr>Презентация PowerPoint</vt:lpstr>
      <vt:lpstr>Презентация PowerPoint</vt:lpstr>
      <vt:lpstr>Mulgikapsad is a traditional dish of Estonia </vt:lpstr>
      <vt:lpstr>Презентация PowerPoint</vt:lpstr>
      <vt:lpstr>Презентация PowerPoint</vt:lpstr>
      <vt:lpstr>Презентация PowerPoint</vt:lpstr>
      <vt:lpstr> </vt:lpstr>
      <vt:lpstr>Estonian super food</vt:lpstr>
      <vt:lpstr>Презентация PowerPoint</vt:lpstr>
      <vt:lpstr>Презентация PowerPoint</vt:lpstr>
      <vt:lpstr>Some common Table Manners in Estonia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Andrei Tatartsuk</dc:creator>
  <cp:lastModifiedBy>kasutaja</cp:lastModifiedBy>
  <cp:revision>102</cp:revision>
  <dcterms:created xsi:type="dcterms:W3CDTF">2017-04-22T07:21:54Z</dcterms:created>
  <dcterms:modified xsi:type="dcterms:W3CDTF">2023-09-06T16:14:58Z</dcterms:modified>
</cp:coreProperties>
</file>